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258" r:id="rId3"/>
    <p:sldId id="257" r:id="rId4"/>
    <p:sldId id="259" r:id="rId5"/>
    <p:sldId id="278" r:id="rId6"/>
    <p:sldId id="260" r:id="rId7"/>
    <p:sldId id="279" r:id="rId8"/>
    <p:sldId id="261" r:id="rId9"/>
    <p:sldId id="264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65" r:id="rId18"/>
    <p:sldId id="266" r:id="rId19"/>
    <p:sldId id="267" r:id="rId20"/>
    <p:sldId id="268" r:id="rId21"/>
    <p:sldId id="289" r:id="rId22"/>
    <p:sldId id="287" r:id="rId23"/>
    <p:sldId id="288" r:id="rId24"/>
    <p:sldId id="269" r:id="rId25"/>
    <p:sldId id="275" r:id="rId26"/>
    <p:sldId id="27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6" autoAdjust="0"/>
  </p:normalViewPr>
  <p:slideViewPr>
    <p:cSldViewPr>
      <p:cViewPr varScale="1">
        <p:scale>
          <a:sx n="65" d="100"/>
          <a:sy n="65" d="100"/>
        </p:scale>
        <p:origin x="-153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5FCE79-46BC-482B-B358-8A1A992258AF}" type="doc">
      <dgm:prSet loTypeId="urn:microsoft.com/office/officeart/2005/8/layout/vList2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F085DB90-6CB9-47B9-8CC9-4F626074A223}">
      <dgm:prSet>
        <dgm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pPr algn="ctr"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Правовая природа и предназначение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1A7CCFE-83B5-4F44-A675-866442A6B0A7}" type="parTrans" cxnId="{39E0C312-2E13-4B2A-971C-E6171909FE05}">
      <dgm:prSet/>
      <dgm:spPr/>
      <dgm:t>
        <a:bodyPr/>
        <a:lstStyle/>
        <a:p>
          <a:endParaRPr lang="ru-RU"/>
        </a:p>
      </dgm:t>
    </dgm:pt>
    <dgm:pt modelId="{1A0C7E07-FFA8-421B-B674-C3F10806CCBC}" type="sibTrans" cxnId="{39E0C312-2E13-4B2A-971C-E6171909FE05}">
      <dgm:prSet/>
      <dgm:spPr/>
      <dgm:t>
        <a:bodyPr/>
        <a:lstStyle/>
        <a:p>
          <a:endParaRPr lang="ru-RU"/>
        </a:p>
      </dgm:t>
    </dgm:pt>
    <dgm:pt modelId="{E52E9527-2F4D-49A8-A7B8-0A37640C727F}" type="pres">
      <dgm:prSet presAssocID="{785FCE79-46BC-482B-B358-8A1A992258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E28A9F2-22C2-4C39-BE57-AE04BE4DEC73}" type="pres">
      <dgm:prSet presAssocID="{F085DB90-6CB9-47B9-8CC9-4F626074A223}" presName="parentText" presStyleLbl="node1" presStyleIdx="0" presStyleCnt="1" custLinFactNeighborX="909" custLinFactNeighborY="148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9E0C312-2E13-4B2A-971C-E6171909FE05}" srcId="{785FCE79-46BC-482B-B358-8A1A992258AF}" destId="{F085DB90-6CB9-47B9-8CC9-4F626074A223}" srcOrd="0" destOrd="0" parTransId="{91A7CCFE-83B5-4F44-A675-866442A6B0A7}" sibTransId="{1A0C7E07-FFA8-421B-B674-C3F10806CCBC}"/>
    <dgm:cxn modelId="{B712CEC7-FD58-4100-B269-4D358E275E8E}" type="presOf" srcId="{785FCE79-46BC-482B-B358-8A1A992258AF}" destId="{E52E9527-2F4D-49A8-A7B8-0A37640C727F}" srcOrd="0" destOrd="0" presId="urn:microsoft.com/office/officeart/2005/8/layout/vList2"/>
    <dgm:cxn modelId="{6C575647-E630-4084-8B05-24B9688A2F45}" type="presOf" srcId="{F085DB90-6CB9-47B9-8CC9-4F626074A223}" destId="{AE28A9F2-22C2-4C39-BE57-AE04BE4DEC73}" srcOrd="0" destOrd="0" presId="urn:microsoft.com/office/officeart/2005/8/layout/vList2"/>
    <dgm:cxn modelId="{3470E28E-5158-4D30-A7C6-F660C9C3DB01}" type="presParOf" srcId="{E52E9527-2F4D-49A8-A7B8-0A37640C727F}" destId="{AE28A9F2-22C2-4C39-BE57-AE04BE4DEC7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8A9F2-22C2-4C39-BE57-AE04BE4DEC73}">
      <dsp:nvSpPr>
        <dsp:cNvPr id="0" name=""/>
        <dsp:cNvSpPr/>
      </dsp:nvSpPr>
      <dsp:spPr>
        <a:xfrm>
          <a:off x="0" y="45096"/>
          <a:ext cx="7920880" cy="818999"/>
        </a:xfrm>
        <a:prstGeom prst="roundRect">
          <a:avLst/>
        </a:prstGeom>
        <a:gradFill rotWithShape="1">
          <a:gsLst>
            <a:gs pos="0">
              <a:schemeClr val="dk1">
                <a:tint val="60000"/>
                <a:satMod val="160000"/>
              </a:schemeClr>
            </a:gs>
            <a:gs pos="46000">
              <a:schemeClr val="dk1">
                <a:tint val="86000"/>
                <a:satMod val="160000"/>
              </a:schemeClr>
            </a:gs>
            <a:gs pos="100000">
              <a:schemeClr val="dk1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dk1">
              <a:satMod val="120000"/>
            </a:schemeClr>
          </a:solidFill>
          <a:prstDash val="solid"/>
        </a:ln>
        <a:effectLst>
          <a:outerShdw blurRad="50800" dist="38100" dir="14700000" algn="t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dk1"/>
        </a:lnRef>
        <a:fillRef idx="3">
          <a:schemeClr val="dk1"/>
        </a:fillRef>
        <a:effectRef idx="2">
          <a:schemeClr val="dk1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b="1" kern="1200" dirty="0" smtClean="0">
              <a:latin typeface="Times New Roman" pitchFamily="18" charset="0"/>
              <a:cs typeface="Times New Roman" pitchFamily="18" charset="0"/>
            </a:rPr>
            <a:t>Правовая природа и предназначение</a:t>
          </a:r>
          <a:endParaRPr lang="ru-RU" sz="35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980" y="85076"/>
        <a:ext cx="7840920" cy="739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F08850-E579-4572-BB44-869C7858BD53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D9C3E-425D-4ABC-867B-2DE314D741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51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1D939CC-BFB6-41B7-ACB1-30EEEB1496B4}" type="datetimeFigureOut">
              <a:rPr lang="ru-RU" smtClean="0"/>
              <a:t>30.04.2019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AAB1B34-CFE4-4CBF-8402-9820A746EB3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10800000" flipV="1">
            <a:off x="467544" y="1229570"/>
            <a:ext cx="83529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Административная комиссия администрации МР Ермекеевский район РБ </a:t>
            </a:r>
          </a:p>
          <a:p>
            <a:pPr lvl="0"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39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729458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</a:rPr>
              <a:t>Ст.6.9</a:t>
            </a:r>
            <a:r>
              <a:rPr lang="ru-RU" sz="2800" dirty="0">
                <a:effectLst/>
              </a:rPr>
              <a:t> Проведение земляных работ с нарушением правил благоустройства</a:t>
            </a:r>
            <a:r>
              <a:rPr lang="ru-RU" sz="2800" dirty="0" smtClean="0">
                <a:effectLst/>
              </a:rPr>
              <a:t>;</a:t>
            </a:r>
            <a:r>
              <a:rPr lang="ru-RU" sz="2800" dirty="0">
                <a:effectLst/>
              </a:rPr>
              <a:t> </a:t>
            </a:r>
            <a:r>
              <a:rPr lang="ru-RU" sz="1800" dirty="0">
                <a:effectLst/>
              </a:rPr>
              <a:t>влечет наложение штрафа на должностных лиц от 5000-8000 рублей, на юридических  лиц от 20000-25000 рублей;</a:t>
            </a:r>
            <a:br>
              <a:rPr lang="ru-RU" sz="1800" dirty="0">
                <a:effectLst/>
              </a:rPr>
            </a:br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14166" r="46940" b="21875"/>
          <a:stretch/>
        </p:blipFill>
        <p:spPr bwMode="auto">
          <a:xfrm>
            <a:off x="1403648" y="2636912"/>
            <a:ext cx="5500072" cy="3078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103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729458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</a:rPr>
              <a:t>Ст.7.3</a:t>
            </a:r>
            <a:r>
              <a:rPr lang="ru-RU" sz="2800" dirty="0">
                <a:effectLst/>
              </a:rPr>
              <a:t> Нарушение порядка выпаса и прогона сельскохозяйственных животных</a:t>
            </a:r>
            <a:r>
              <a:rPr lang="ru-RU" sz="2800" dirty="0" smtClean="0">
                <a:effectLst/>
              </a:rPr>
              <a:t>;</a:t>
            </a:r>
            <a:r>
              <a:rPr lang="ru-RU" sz="2800" dirty="0">
                <a:effectLst/>
              </a:rPr>
              <a:t> </a:t>
            </a:r>
            <a:r>
              <a:rPr lang="ru-RU" sz="1800" dirty="0">
                <a:effectLst/>
              </a:rPr>
              <a:t>влечет наложение штрафа на граждан от 1000-3000, должностных лиц от 5000-8000 рублей, на юридических  лиц от 15000-20000 рублей;</a:t>
            </a:r>
            <a:br>
              <a:rPr lang="ru-RU" sz="1800" dirty="0">
                <a:effectLst/>
              </a:rPr>
            </a:b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0" t="11458" r="22929" b="23542"/>
          <a:stretch/>
        </p:blipFill>
        <p:spPr bwMode="auto">
          <a:xfrm>
            <a:off x="1691680" y="2268026"/>
            <a:ext cx="5760640" cy="35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249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729458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</a:rPr>
              <a:t>Ст.13.5</a:t>
            </a:r>
            <a:r>
              <a:rPr lang="ru-RU" sz="2800" dirty="0">
                <a:effectLst/>
              </a:rPr>
              <a:t> Нарушение покоя граждан и тишины в ночное время</a:t>
            </a:r>
            <a:r>
              <a:rPr lang="ru-RU" sz="2800" dirty="0" smtClean="0">
                <a:effectLst/>
              </a:rPr>
              <a:t>;</a:t>
            </a:r>
            <a:r>
              <a:rPr lang="ru-RU" sz="2800" dirty="0">
                <a:effectLst/>
              </a:rPr>
              <a:t> </a:t>
            </a:r>
            <a:r>
              <a:rPr lang="ru-RU" sz="1800" dirty="0">
                <a:effectLst/>
              </a:rPr>
              <a:t>влечет наложение штрафа на граждан от 2000-3000, должностных лиц от 5000-8000 рублей, на юридических  лиц от 20000-30000 рублей;</a:t>
            </a:r>
            <a:br>
              <a:rPr lang="ru-RU" sz="1800" dirty="0">
                <a:effectLst/>
              </a:rPr>
            </a:b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17708" r="31655" b="24375"/>
          <a:stretch/>
        </p:blipFill>
        <p:spPr bwMode="auto">
          <a:xfrm>
            <a:off x="1497086" y="2198866"/>
            <a:ext cx="6167199" cy="3723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203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729458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</a:rPr>
              <a:t>Ст.13.7</a:t>
            </a:r>
            <a:r>
              <a:rPr lang="ru-RU" sz="2800" dirty="0">
                <a:effectLst/>
              </a:rPr>
              <a:t> Нарушение требований общественного порядка при обращении с домашними животными</a:t>
            </a:r>
            <a:r>
              <a:rPr lang="ru-RU" sz="2800" dirty="0" smtClean="0">
                <a:effectLst/>
              </a:rPr>
              <a:t>;</a:t>
            </a:r>
            <a:r>
              <a:rPr lang="ru-RU" sz="2800" dirty="0">
                <a:effectLst/>
              </a:rPr>
              <a:t> 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1800" dirty="0" smtClean="0">
                <a:effectLst/>
              </a:rPr>
              <a:t>влечет </a:t>
            </a:r>
            <a:r>
              <a:rPr lang="ru-RU" sz="1800" dirty="0">
                <a:effectLst/>
              </a:rPr>
              <a:t>наложение штрафа на граждан от 500 до 2000 рублей;</a:t>
            </a:r>
            <a:br>
              <a:rPr lang="ru-RU" sz="1800" dirty="0">
                <a:effectLst/>
              </a:rPr>
            </a:b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14166" r="35110" b="28958"/>
          <a:stretch/>
        </p:blipFill>
        <p:spPr bwMode="auto">
          <a:xfrm>
            <a:off x="1955304" y="2596481"/>
            <a:ext cx="5208984" cy="3346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455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72945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/>
              </a:rPr>
              <a:t>Ст.13.8</a:t>
            </a:r>
            <a:r>
              <a:rPr lang="ru-RU" sz="2800" dirty="0">
                <a:effectLst/>
              </a:rPr>
              <a:t> Семейно-бытовое дебоширство</a:t>
            </a:r>
            <a:r>
              <a:rPr lang="ru-RU" sz="2800" dirty="0" smtClean="0">
                <a:effectLst/>
              </a:rPr>
              <a:t>;</a:t>
            </a:r>
            <a:r>
              <a:rPr lang="ru-RU" sz="2800" dirty="0">
                <a:effectLst/>
              </a:rPr>
              <a:t> </a:t>
            </a:r>
            <a:r>
              <a:rPr lang="ru-RU" sz="1800" dirty="0">
                <a:effectLst/>
              </a:rPr>
              <a:t>влечет предупреждение или наложение штрафа на граждан от 300-500 рублей;</a:t>
            </a:r>
            <a:br>
              <a:rPr lang="ru-RU" sz="1800" dirty="0">
                <a:effectLst/>
              </a:rPr>
            </a:br>
            <a:r>
              <a:rPr lang="ru-RU" sz="1800" dirty="0">
                <a:effectLst/>
              </a:rPr>
              <a:t/>
            </a:r>
            <a:br>
              <a:rPr lang="ru-RU" sz="1800" dirty="0">
                <a:effectLst/>
              </a:rPr>
            </a:b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t="10625" r="34993" b="23125"/>
          <a:stretch/>
        </p:blipFill>
        <p:spPr bwMode="auto">
          <a:xfrm>
            <a:off x="1660561" y="2060848"/>
            <a:ext cx="5840250" cy="4019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724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72945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effectLst/>
              </a:rPr>
              <a:t>Ст.13.16</a:t>
            </a:r>
            <a:r>
              <a:rPr lang="ru-RU" sz="2800" dirty="0">
                <a:effectLst/>
              </a:rPr>
              <a:t> Осуществление, организация уличной торговли или оказания бытовых услуг в неустановленных местах</a:t>
            </a:r>
            <a:r>
              <a:rPr lang="ru-RU" sz="2800" dirty="0" smtClean="0">
                <a:effectLst/>
              </a:rPr>
              <a:t>;</a:t>
            </a:r>
            <a:r>
              <a:rPr lang="ru-RU" sz="2800" dirty="0">
                <a:effectLst/>
              </a:rPr>
              <a:t> </a:t>
            </a: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1800" dirty="0" smtClean="0">
                <a:effectLst/>
              </a:rPr>
              <a:t>влечет </a:t>
            </a:r>
            <a:r>
              <a:rPr lang="ru-RU" sz="1800" dirty="0">
                <a:effectLst/>
              </a:rPr>
              <a:t>наложение штрафа на граждан от 500-1500, должностных лиц от 20000-40000 рублей, на юридических  лиц от 50000-100000 рублей;</a:t>
            </a:r>
            <a:br>
              <a:rPr lang="ru-RU" sz="1800" dirty="0">
                <a:effectLst/>
              </a:rPr>
            </a:b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1" t="17917" r="37686" b="29791"/>
          <a:stretch/>
        </p:blipFill>
        <p:spPr bwMode="auto">
          <a:xfrm>
            <a:off x="1746046" y="2204864"/>
            <a:ext cx="5669280" cy="3825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732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72945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Ст.6.21 Размещение (проезд) транспортных средств на озелененных и иных территориях в границах населенных пунктов» </a:t>
            </a:r>
            <a:b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effectLst/>
              </a:rPr>
              <a:t>влечет </a:t>
            </a:r>
            <a:r>
              <a:rPr lang="ru-RU" sz="1800" dirty="0">
                <a:effectLst/>
              </a:rPr>
              <a:t>наложение штрафа на граждан от </a:t>
            </a:r>
            <a:r>
              <a:rPr lang="ru-RU" sz="1800" dirty="0" smtClean="0">
                <a:effectLst/>
              </a:rPr>
              <a:t>1000-4000</a:t>
            </a:r>
            <a:r>
              <a:rPr lang="ru-RU" sz="1800" dirty="0">
                <a:effectLst/>
              </a:rPr>
              <a:t>, должностных лиц от </a:t>
            </a:r>
            <a:r>
              <a:rPr lang="ru-RU" sz="1800" dirty="0" smtClean="0">
                <a:effectLst/>
              </a:rPr>
              <a:t>5000-20000 </a:t>
            </a:r>
            <a:r>
              <a:rPr lang="ru-RU" sz="1800" dirty="0">
                <a:effectLst/>
              </a:rPr>
              <a:t>рублей, на юридических  лиц от </a:t>
            </a:r>
            <a:r>
              <a:rPr lang="ru-RU" sz="1800" dirty="0" smtClean="0">
                <a:effectLst/>
              </a:rPr>
              <a:t>20000-50000 </a:t>
            </a:r>
            <a:r>
              <a:rPr lang="ru-RU" sz="1800" dirty="0">
                <a:effectLst/>
              </a:rPr>
              <a:t>рублей;</a:t>
            </a:r>
            <a:br>
              <a:rPr lang="ru-RU" sz="1800" dirty="0">
                <a:effectLst/>
              </a:rPr>
            </a:br>
            <a:endParaRPr lang="ru-RU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20833" r="38507" b="24375"/>
          <a:stretch/>
        </p:blipFill>
        <p:spPr bwMode="auto">
          <a:xfrm>
            <a:off x="632867" y="3068960"/>
            <a:ext cx="4149080" cy="2345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4" t="11160" r="35264" b="28239"/>
          <a:stretch/>
        </p:blipFill>
        <p:spPr bwMode="auto">
          <a:xfrm>
            <a:off x="5076056" y="2428448"/>
            <a:ext cx="3161766" cy="2985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8939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01866"/>
          </a:xfrm>
        </p:spPr>
        <p:txBody>
          <a:bodyPr>
            <a:noAutofit/>
          </a:bodyPr>
          <a:lstStyle/>
          <a:p>
            <a:pPr algn="ctr"/>
            <a:r>
              <a:rPr lang="ru-RU" sz="24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Административной комиссии </a:t>
            </a:r>
            <a:br>
              <a:rPr lang="ru-RU" sz="24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района Ермекеевский район </a:t>
            </a:r>
            <a:br>
              <a:rPr lang="ru-RU" sz="24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2400" u="sng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Башкортостан</a:t>
            </a:r>
            <a:br>
              <a:rPr lang="ru-RU" sz="2400" u="sng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 человек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Т.Н.Головина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заместитель главы администрации муниципального           района Ермекеевский район Республики Башкортостан, председатель административной комиссии;                   </a:t>
            </a:r>
            <a:b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Э.З.Сиразева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управляющий делами администрации муниципального                       района Ермекеевский район Республики Башкортостан, заместитель председателя административной комиссии;</a:t>
            </a:r>
            <a:b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Л.А.Ибрагимова</a:t>
            </a:r>
            <a:r>
              <a:rPr lang="ru-RU" sz="2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-ответственный секретарь </a:t>
            </a:r>
            <a: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административной комиссии;</a:t>
            </a:r>
            <a:br>
              <a:rPr lang="ru-RU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74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6401866"/>
          </a:xfrm>
        </p:spPr>
        <p:txBody>
          <a:bodyPr>
            <a:noAutofit/>
          </a:bodyPr>
          <a:lstStyle/>
          <a:p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Члены комиссии: 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Э.Р.Миргасимова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начальник отдела экономики администрации муниципального района Ермекеевский район Республики Башкортостан;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Р.Р. Багаутдинов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начальник отдела муниципальной службы, кадровой и правовой работы администрации муниципального района Ермекеевский район Республики Башкортостан;</a:t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Б.Н.Хуснутдинов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-начальник отдела архитектуры и ЖКХ администрации муниципального района Ермекеевский район Республики Башкортостан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Главы сельских поселений</a:t>
            </a:r>
            <a:r>
              <a:rPr lang="ru-RU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u="sng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u="sng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3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0806" y="260648"/>
            <a:ext cx="8942387" cy="6408712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6" name="TextBox 5"/>
          <p:cNvSpPr txBox="1"/>
          <p:nvPr/>
        </p:nvSpPr>
        <p:spPr>
          <a:xfrm>
            <a:off x="395536" y="260648"/>
            <a:ext cx="83529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Этапы процессуальных действий  при производстве по делам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об административных правонарушениях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pPr lvl="0"/>
            <a:r>
              <a:rPr kumimoji="0" lang="ru-RU" altLang="ru-RU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1 этап</a:t>
            </a:r>
            <a:r>
              <a:rPr kumimoji="0" lang="ru-RU" altLang="ru-RU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ru-RU" altLang="ru-RU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Составление  протокола об административном правонарушении</a:t>
            </a:r>
            <a:endParaRPr kumimoji="0" lang="ru-RU" altLang="ru-RU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ru-RU" altLang="ru-RU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2 этап:</a:t>
            </a:r>
            <a:r>
              <a:rPr kumimoji="0" lang="ru-RU" altLang="ru-RU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altLang="ru-RU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Направление протокола об административном правонарушении в административную комиссию на рассмотрение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i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3 этап:</a:t>
            </a:r>
            <a:r>
              <a:rPr lang="ru-RU" altLang="ru-RU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Рассмотрение дела об административном правонарушении</a:t>
            </a:r>
            <a:endParaRPr lang="ru-RU" altLang="ru-RU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течение 15 дней со дня получения протокола и других материалов дела - ч.1   ст. 29.6  КоАП РФ</a:t>
            </a:r>
            <a:endParaRPr lang="ru-RU" altLang="ru-RU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этап:</a:t>
            </a:r>
            <a:r>
              <a:rPr lang="ru-RU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решения. Требования к содержанию постановления по делу об административном правонарушении установлены статьей 29.10 КоАП РФ; </a:t>
            </a:r>
          </a:p>
          <a:p>
            <a:pPr lvl="0"/>
            <a:r>
              <a:rPr lang="ru-RU" altLang="ru-RU" i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ru-RU" altLang="ru-RU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 этап:</a:t>
            </a:r>
            <a:r>
              <a:rPr kumimoji="0" lang="ru-RU" alt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Оглашение постановления по делу об административном правонарушении</a:t>
            </a:r>
            <a:endParaRPr kumimoji="0" lang="ru-RU" altLang="ru-RU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kumimoji="0" lang="ru-RU" altLang="ru-RU" i="1" u="sng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 этап:</a:t>
            </a:r>
            <a:r>
              <a:rPr kumimoji="0" lang="ru-RU" alt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Вручение копии постановления по делу об административном правонарушении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i="1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 этап</a:t>
            </a:r>
            <a:r>
              <a:rPr kumimoji="0" lang="ru-RU" altLang="ru-RU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ru-RU" alt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Вступление постановления в законную силу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через 10 дней, если постановление не обжаловано и не опротестовано ч. 1 ст. 31.1  КоАП РФ</a:t>
            </a:r>
            <a:endParaRPr kumimoji="0" lang="ru-RU" altLang="ru-RU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i="1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</a:t>
            </a:r>
            <a:r>
              <a:rPr lang="ru-RU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Начало процесса принудительного исполнения штрафа по истечению 60 дней с момента вступления в законную силу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57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Нормативные правовые акты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02072"/>
          </a:xfrm>
        </p:spPr>
        <p:txBody>
          <a:bodyPr>
            <a:normAutofit fontScale="92500" lnSpcReduction="20000"/>
          </a:bodyPr>
          <a:lstStyle/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"Кодекс Российской Федерации об административных правонарушениях" от 30.12.2001 N 195-ФЗ</a:t>
            </a: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Кодекс Республики Башкортостан об административных правонарушениях от 23.06.2011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413-з</a:t>
            </a:r>
          </a:p>
          <a:p>
            <a:pPr lvl="0"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3.Закон Республики Башкортостан « О наделении органов местного самоуправления государственными полномочиями Республики Башкортостан по созданию и обеспечению  деятельности административных комиссий» от 10.10.2006 года №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354-з</a:t>
            </a:r>
          </a:p>
          <a:p>
            <a:pPr lvl="0"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Положение об административной комиссии администрации МР Ермекеевский район РБ, утвержденное постановлением главы администрации МР Ермекеевский район РБ от 25 июля 2018 г. № 536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Регламент по делопроизводству административной комиссии администрации МР Ермекеевский район РБ,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утвержденный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главы администрации МР Ермекеевский район РБ от 25 июля 2018 г. № 536 </a:t>
            </a:r>
          </a:p>
          <a:p>
            <a:pPr lvl="0"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4008" lv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0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0806" y="260648"/>
            <a:ext cx="8942387" cy="6408712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6" name="TextBox 5"/>
          <p:cNvSpPr txBox="1"/>
          <p:nvPr/>
        </p:nvSpPr>
        <p:spPr>
          <a:xfrm>
            <a:off x="395536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511659" y="764704"/>
            <a:ext cx="6120679" cy="4350030"/>
            <a:chOff x="2157" y="1065344"/>
            <a:chExt cx="4433054" cy="4350030"/>
          </a:xfrm>
          <a:scene3d>
            <a:camera prst="orthographicFront"/>
            <a:lightRig rig="flat" dir="t"/>
          </a:scene3d>
        </p:grpSpPr>
        <p:sp>
          <p:nvSpPr>
            <p:cNvPr id="7" name="Овал 6"/>
            <p:cNvSpPr/>
            <p:nvPr/>
          </p:nvSpPr>
          <p:spPr>
            <a:xfrm>
              <a:off x="2157" y="1065344"/>
              <a:ext cx="4433054" cy="435003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Овал 4"/>
            <p:cNvSpPr/>
            <p:nvPr/>
          </p:nvSpPr>
          <p:spPr>
            <a:xfrm>
              <a:off x="651363" y="1281368"/>
              <a:ext cx="3497005" cy="39604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Целевой показатель на 2019 год</a:t>
              </a:r>
            </a:p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ВЗЫСКАНО- 884 296 рублей</a:t>
              </a:r>
              <a:endParaRPr lang="ru-RU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3621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0806" y="260648"/>
            <a:ext cx="8942387" cy="6408712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6" name="TextBox 5"/>
          <p:cNvSpPr txBox="1"/>
          <p:nvPr/>
        </p:nvSpPr>
        <p:spPr>
          <a:xfrm>
            <a:off x="395536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511659" y="764704"/>
            <a:ext cx="6120679" cy="4350030"/>
            <a:chOff x="2157" y="1065344"/>
            <a:chExt cx="4433054" cy="4350030"/>
          </a:xfrm>
          <a:scene3d>
            <a:camera prst="orthographicFront"/>
            <a:lightRig rig="flat" dir="t"/>
          </a:scene3d>
        </p:grpSpPr>
        <p:sp>
          <p:nvSpPr>
            <p:cNvPr id="7" name="Овал 6"/>
            <p:cNvSpPr/>
            <p:nvPr/>
          </p:nvSpPr>
          <p:spPr>
            <a:xfrm>
              <a:off x="2157" y="1065344"/>
              <a:ext cx="4433054" cy="4350030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Овал 4"/>
            <p:cNvSpPr/>
            <p:nvPr/>
          </p:nvSpPr>
          <p:spPr>
            <a:xfrm>
              <a:off x="651363" y="1281368"/>
              <a:ext cx="3497005" cy="396043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6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Взыскано штрафов на 30 апреля 2019 года-3200 рублей</a:t>
              </a:r>
              <a:endParaRPr lang="ru-RU" sz="36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6587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0806" y="260648"/>
            <a:ext cx="8942387" cy="6408712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6" name="TextBox 5"/>
          <p:cNvSpPr txBox="1"/>
          <p:nvPr/>
        </p:nvSpPr>
        <p:spPr>
          <a:xfrm>
            <a:off x="395536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Овал 4"/>
          <p:cNvSpPr/>
          <p:nvPr/>
        </p:nvSpPr>
        <p:spPr>
          <a:xfrm>
            <a:off x="539552" y="980729"/>
            <a:ext cx="8208912" cy="100811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906196"/>
              </p:ext>
            </p:extLst>
          </p:nvPr>
        </p:nvGraphicFramePr>
        <p:xfrm>
          <a:off x="1043608" y="1700814"/>
          <a:ext cx="6747207" cy="46369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2018"/>
                <a:gridCol w="1253870"/>
                <a:gridCol w="1230577"/>
                <a:gridCol w="1230577"/>
                <a:gridCol w="1080165"/>
              </a:tblGrid>
              <a:tr h="7550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Наименование СП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Численность населения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Целевой показатель на год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Целевой показатель на месяц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1 января-30 апреля 2019 г.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Ермекеевский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4443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248808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20734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82936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Суккуловский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1781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99736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8312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33248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Рятамакский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40600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3383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13532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Восмомартовский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989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55384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4616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18464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Старотураевский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892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49952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4163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16652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Бекетовский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1226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68656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5722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22888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Кызыл-Ярский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596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33376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2782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11128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77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Нижнеулу-Елгинский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701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39256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3272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13088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Спартакский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1144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64064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5339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21356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Усман-Ташлинский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526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29456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2455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9820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</a:rPr>
                        <a:t>Старосуллинский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35840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2987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11948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977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Среднекарамалинский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695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38920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3244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12976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Тарказинский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1116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62496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5208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20832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05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15474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884296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72217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288868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7584" y="725367"/>
            <a:ext cx="756084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63813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Целевой показатель, распределенный по сельским поселениям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563813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542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0806" y="260648"/>
            <a:ext cx="8942387" cy="6408712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6" name="TextBox 5"/>
          <p:cNvSpPr txBox="1"/>
          <p:nvPr/>
        </p:nvSpPr>
        <p:spPr>
          <a:xfrm>
            <a:off x="395536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Овал 4"/>
          <p:cNvSpPr/>
          <p:nvPr/>
        </p:nvSpPr>
        <p:spPr>
          <a:xfrm>
            <a:off x="539552" y="980729"/>
            <a:ext cx="8208912" cy="1008112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lvl="0" algn="ctr" defTabSz="12446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3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568389"/>
              </p:ext>
            </p:extLst>
          </p:nvPr>
        </p:nvGraphicFramePr>
        <p:xfrm>
          <a:off x="1387157" y="1986788"/>
          <a:ext cx="6369685" cy="4392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380"/>
                <a:gridCol w="2700020"/>
                <a:gridCol w="1519555"/>
                <a:gridCol w="177673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№ п</a:t>
                      </a:r>
                      <a:r>
                        <a:rPr lang="en-US" sz="1300" dirty="0">
                          <a:effectLst/>
                        </a:rPr>
                        <a:t>/</a:t>
                      </a:r>
                      <a:r>
                        <a:rPr lang="ru-RU" sz="1300" dirty="0">
                          <a:effectLst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Наименование сп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Количество штрафных санкций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Сумма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Ермекеевский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11900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Бекетовский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4000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Восьмомартовский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Кызыл-Ярский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2600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Нижнеулу-Елгинский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Рятамакский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Спартакский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900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Среднекарамалинский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2000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Староссулинский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Старотураевский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Суккуловский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Тарказинский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Усман-Ташлинский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22800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" y="977270"/>
            <a:ext cx="88924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Информация по вынесенным административным наказаниям в виде штрафа Административной комиссией за период 9 января 2019 года- по 30 апреля 2019 года.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545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0806" y="260648"/>
            <a:ext cx="8942387" cy="6408712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6" name="TextBox 5"/>
          <p:cNvSpPr txBox="1"/>
          <p:nvPr/>
        </p:nvSpPr>
        <p:spPr>
          <a:xfrm>
            <a:off x="395536" y="2606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636081"/>
              </p:ext>
            </p:extLst>
          </p:nvPr>
        </p:nvGraphicFramePr>
        <p:xfrm>
          <a:off x="-21684" y="0"/>
          <a:ext cx="9165684" cy="68579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3301"/>
                <a:gridCol w="1391032"/>
                <a:gridCol w="1131919"/>
                <a:gridCol w="1158574"/>
                <a:gridCol w="596951"/>
                <a:gridCol w="1458601"/>
                <a:gridCol w="1044514"/>
                <a:gridCol w="1040792"/>
              </a:tblGrid>
              <a:tr h="7063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Статья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Поступило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Рассмотрено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Отказ от возбужд. С ИСД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ИСД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Предупреждение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Сумма штрафа (наложено)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Взыскано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</a:tr>
              <a:tr h="7257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13.8 «Семейно-бытовое дебоширство»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6800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3200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</a:tr>
              <a:tr h="5697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13.5 «Нарушение тишины и покоя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7000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</a:tr>
              <a:tr h="797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6.8 «Непринятие мер по очистке  от снега и льда»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</a:tr>
              <a:tr h="1481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13.7 «Нарушение требований общественного порядка    при обращении с животными»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4000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</a:tr>
              <a:tr h="9677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6.3 «Нарушение Правил Благоустройства»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</a:tr>
              <a:tr h="10255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7.3 «Нарушение порядка выпаса и прогона СХ животных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</a:tr>
              <a:tr h="3418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6.21 «Парковка»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</a:tr>
              <a:tr h="241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22800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3254" marR="3325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2149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033714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«Цель работы Административной комиссии не взыскание штрафов, а формирование  благоприятной среды  для граждан!»  </a:t>
            </a:r>
            <a:b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Р.Ф.Хабиров</a:t>
            </a:r>
            <a:endParaRPr lang="ru-RU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136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033714"/>
          </a:xfrm>
        </p:spPr>
        <p:txBody>
          <a:bodyPr>
            <a:normAutofit/>
          </a:bodyPr>
          <a:lstStyle/>
          <a:p>
            <a:pPr algn="r"/>
            <a:r>
              <a:rPr lang="ru-RU" sz="6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95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62793239"/>
              </p:ext>
            </p:extLst>
          </p:nvPr>
        </p:nvGraphicFramePr>
        <p:xfrm>
          <a:off x="683568" y="116632"/>
          <a:ext cx="7920880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4"/>
          <p:cNvSpPr/>
          <p:nvPr/>
        </p:nvSpPr>
        <p:spPr>
          <a:xfrm>
            <a:off x="225951" y="1505280"/>
            <a:ext cx="8692097" cy="3041008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7630" tIns="87630" rIns="87630" bIns="87630" numCol="1" spcCol="1270" anchor="ctr" anchorCtr="0">
            <a:noAutofit/>
          </a:bodyPr>
          <a:lstStyle/>
          <a:p>
            <a:pPr lvl="0" algn="just" defTabSz="10223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300" kern="1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0402" y="1628800"/>
            <a:ext cx="9043194" cy="4896543"/>
            <a:chOff x="-49936" y="-4060625"/>
            <a:chExt cx="8959312" cy="11238538"/>
          </a:xfrm>
          <a:scene3d>
            <a:camera prst="orthographicFront"/>
            <a:lightRig rig="flat" dir="t"/>
          </a:scene3d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-49936" y="-4060625"/>
              <a:ext cx="8959312" cy="5038144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pPr lvl="0" algn="ctr"/>
              <a:r>
                <a:rPr lang="ru-RU" sz="2400" dirty="0">
                  <a:latin typeface="Times New Roman" pitchFamily="18" charset="0"/>
                  <a:cs typeface="Times New Roman" pitchFamily="18" charset="0"/>
                </a:rPr>
                <a:t>Административные комиссии рассматривают дела об административных правонарушениях, установленных исключительно законами субъектов Российской Федерации и в пределах полномочий, установленных этими законами. </a:t>
              </a:r>
            </a:p>
            <a:p>
              <a:endParaRPr lang="ru-RU" dirty="0"/>
            </a:p>
          </p:txBody>
        </p:sp>
        <p:sp>
          <p:nvSpPr>
            <p:cNvPr id="10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475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363272" cy="6041826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со статьей 14.2  Кодекса РБ об административных правонарушениях административные комиссии рассматривают дела об административных правонарушениях по следующим статьям: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314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620688"/>
            <a:ext cx="8229600" cy="5834120"/>
          </a:xfrm>
          <a:prstGeom prst="roundRect">
            <a:avLst/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-7009648"/>
              <a:satOff val="10306"/>
              <a:lumOff val="8824"/>
              <a:alphaOff val="0"/>
            </a:schemeClr>
          </a:fillRef>
          <a:effectRef idx="1">
            <a:schemeClr val="accent5">
              <a:hueOff val="-7009648"/>
              <a:satOff val="10306"/>
              <a:lumOff val="8824"/>
              <a:alphaOff val="0"/>
            </a:schemeClr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Ст.2.3  Нарушение нормативных правовых актов Республики Башкортостан о языках народов Республики Башкортостан;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97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7494"/>
            <a:ext cx="8363272" cy="6041826"/>
          </a:xfrm>
        </p:spPr>
        <p:txBody>
          <a:bodyPr>
            <a:noAutofit/>
          </a:bodyPr>
          <a:lstStyle/>
          <a:p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Ст.3.5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Нарушение правил содержания мест погребения;</a:t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effectLst/>
              </a:rPr>
              <a:t>влечет наложение штрафа на граждан от 1000-2000, должностных лиц от 3000-5000 рублей, на юридических лиц от 5000-10000 рублей;</a:t>
            </a:r>
            <a:br>
              <a:rPr lang="ru-RU" sz="1600" dirty="0">
                <a:effectLst/>
              </a:rPr>
            </a:br>
            <a: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8" t="20769" r="28892" b="30597"/>
          <a:stretch/>
        </p:blipFill>
        <p:spPr bwMode="auto">
          <a:xfrm>
            <a:off x="728258" y="813153"/>
            <a:ext cx="7704855" cy="3489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904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52614" y="188639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531440"/>
            <a:ext cx="8363272" cy="684076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Ст.6.1 </a:t>
            </a:r>
            <a:r>
              <a:rPr lang="ru-RU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правил организации сбора, вывоза, утилизации и переработки бытовых и промышленных отходов; </a:t>
            </a:r>
            <a:r>
              <a:rPr lang="ru-RU" sz="1800" dirty="0">
                <a:effectLst/>
              </a:rPr>
              <a:t>влечет наложение штрафа на граждан от 500-1000, должностных лиц от 4000-7000 рублей, на юридических  лиц от 35000-45000 рублей;</a:t>
            </a:r>
            <a:br>
              <a:rPr lang="ru-RU" sz="1800" dirty="0">
                <a:effectLst/>
              </a:rPr>
            </a:br>
            <a: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t="19423" r="40380" b="30224"/>
          <a:stretch/>
        </p:blipFill>
        <p:spPr bwMode="auto">
          <a:xfrm>
            <a:off x="2417397" y="3501008"/>
            <a:ext cx="4896544" cy="2542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85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10752" y="0"/>
            <a:ext cx="8942389" cy="6461821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1395536"/>
            <a:ext cx="8363272" cy="7704856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Ст.6.3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правил благоустройства</a:t>
            </a:r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</a:rPr>
              <a:t>влечет наложение штрафа на граждан от 2000-3000, должностных лиц от 10000-15000 рублей, на юридических  лиц от 50000-100000 рублей;</a:t>
            </a:r>
            <a:br>
              <a:rPr lang="ru-RU" sz="1800" dirty="0">
                <a:effectLst/>
              </a:rPr>
            </a:b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7" t="20193" r="35168" b="36567"/>
          <a:stretch/>
        </p:blipFill>
        <p:spPr bwMode="auto">
          <a:xfrm>
            <a:off x="3851920" y="3886780"/>
            <a:ext cx="4320480" cy="2329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0" t="7186" r="34187" b="16435"/>
          <a:stretch/>
        </p:blipFill>
        <p:spPr bwMode="auto">
          <a:xfrm>
            <a:off x="1475656" y="2964255"/>
            <a:ext cx="2088232" cy="3243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637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8892" y="188640"/>
            <a:ext cx="8942389" cy="6264695"/>
            <a:chOff x="0" y="2791720"/>
            <a:chExt cx="8859442" cy="4816687"/>
          </a:xfrm>
          <a:scene3d>
            <a:camera prst="orthographicFront"/>
            <a:lightRig rig="flat" dir="t"/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2791720"/>
              <a:ext cx="8543598" cy="481668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7009648"/>
                <a:satOff val="10306"/>
                <a:lumOff val="8824"/>
                <a:alphaOff val="0"/>
              </a:schemeClr>
            </a:fillRef>
            <a:effectRef idx="1">
              <a:schemeClr val="accent5">
                <a:hueOff val="-7009648"/>
                <a:satOff val="10306"/>
                <a:lumOff val="8824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82945" y="3013177"/>
              <a:ext cx="8776497" cy="416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just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3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729458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  <a:latin typeface="Times New Roman" pitchFamily="18" charset="0"/>
                <a:cs typeface="Times New Roman" pitchFamily="18" charset="0"/>
              </a:rPr>
              <a:t>Ст.6.8</a:t>
            </a:r>
            <a:r>
              <a:rPr lang="ru-RU" sz="2800" dirty="0">
                <a:effectLst/>
                <a:latin typeface="Times New Roman" pitchFamily="18" charset="0"/>
                <a:cs typeface="Times New Roman" pitchFamily="18" charset="0"/>
              </a:rPr>
              <a:t> Непринятие мер по очистке от снега и льда</a:t>
            </a:r>
            <a:r>
              <a:rPr lang="ru-RU" sz="2800" dirty="0" smtClean="0"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800" dirty="0">
                <a:effectLst/>
              </a:rPr>
              <a:t> </a:t>
            </a:r>
            <a:r>
              <a:rPr lang="ru-RU" sz="1800" dirty="0">
                <a:effectLst/>
              </a:rPr>
              <a:t>влечет наложение штрафа на должностных лиц от 5000-10000 рублей, на юридических  лиц от 15000-20000 рублей;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ru-RU" sz="2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t="23958" r="29205" b="30001"/>
          <a:stretch/>
        </p:blipFill>
        <p:spPr bwMode="auto">
          <a:xfrm>
            <a:off x="1049465" y="2525384"/>
            <a:ext cx="7062441" cy="3368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34180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395</TotalTime>
  <Words>846</Words>
  <Application>Microsoft Office PowerPoint</Application>
  <PresentationFormat>Экран (4:3)</PresentationFormat>
  <Paragraphs>247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Яркая</vt:lpstr>
      <vt:lpstr>Презентация PowerPoint</vt:lpstr>
      <vt:lpstr>Нормативные правовые акты </vt:lpstr>
      <vt:lpstr>Презентация PowerPoint</vt:lpstr>
      <vt:lpstr>В соответствии со статьей 14.2  Кодекса РБ об административных правонарушениях административные комиссии рассматривают дела об административных правонарушениях по следующим статьям:  </vt:lpstr>
      <vt:lpstr>Презентация PowerPoint</vt:lpstr>
      <vt:lpstr>          Ст.3.5 Нарушение правил содержания мест погребения; влечет наложение штрафа на граждан от 1000-2000, должностных лиц от 3000-5000 рублей, на юридических лиц от 5000-10000 рублей;  </vt:lpstr>
      <vt:lpstr>Ст.6.1 Нарушение правил организации сбора, вывоза, утилизации и переработки бытовых и промышленных отходов; влечет наложение штрафа на граждан от 500-1000, должностных лиц от 4000-7000 рублей, на юридических  лиц от 35000-45000 рублей;  </vt:lpstr>
      <vt:lpstr>Ст.6.3 Нарушение правил благоустройства; влечет наложение штрафа на граждан от 2000-3000, должностных лиц от 10000-15000 рублей, на юридических  лиц от 50000-100000 рублей;  </vt:lpstr>
      <vt:lpstr>Ст.6.8 Непринятие мер по очистке от снега и льда; влечет наложение штрафа на должностных лиц от 5000-10000 рублей, на юридических  лиц от 15000-20000 рублей; </vt:lpstr>
      <vt:lpstr>Ст.6.9 Проведение земляных работ с нарушением правил благоустройства; влечет наложение штрафа на должностных лиц от 5000-8000 рублей, на юридических  лиц от 20000-25000 рублей; </vt:lpstr>
      <vt:lpstr>Ст.7.3 Нарушение порядка выпаса и прогона сельскохозяйственных животных; влечет наложение штрафа на граждан от 1000-3000, должностных лиц от 5000-8000 рублей, на юридических  лиц от 15000-20000 рублей;  </vt:lpstr>
      <vt:lpstr>Ст.13.5 Нарушение покоя граждан и тишины в ночное время; влечет наложение штрафа на граждан от 2000-3000, должностных лиц от 5000-8000 рублей, на юридических  лиц от 20000-30000 рублей;  </vt:lpstr>
      <vt:lpstr>Ст.13.7 Нарушение требований общественного порядка при обращении с домашними животными;  влечет наложение штрафа на граждан от 500 до 2000 рублей;  </vt:lpstr>
      <vt:lpstr>Ст.13.8 Семейно-бытовое дебоширство; влечет предупреждение или наложение штрафа на граждан от 300-500 рублей;   </vt:lpstr>
      <vt:lpstr>Ст.13.16 Осуществление, организация уличной торговли или оказания бытовых услуг в неустановленных местах;  влечет наложение штрафа на граждан от 500-1500, должностных лиц от 20000-40000 рублей, на юридических  лиц от 50000-100000 рублей;  </vt:lpstr>
      <vt:lpstr>Ст.6.21 Размещение (проезд) транспортных средств на озелененных и иных территориях в границах населенных пунктов»  влечет наложение штрафа на граждан от 1000-4000, должностных лиц от 5000-20000 рублей, на юридических  лиц от 20000-50000 рублей; </vt:lpstr>
      <vt:lpstr>Состав Административной комиссии  администрации муниципального района Ермекеевский район  Республики Башкортостан  19 человек   Т.Н.Головина - заместитель главы администрации муниципального           района Ермекеевский район Республики Башкортостан, председатель административной комиссии;                    Э.З.Сиразева- управляющий делами администрации муниципального                       района Ермекеевский район Республики Башкортостан, заместитель председателя административной комиссии; Л.А.Ибрагимова-ответственный секретарь административной комиссии;   </vt:lpstr>
      <vt:lpstr>Члены комиссии:    Э.Р.Миргасимова- начальник отдела экономики администрации муниципального района Ермекеевский район Республики Башкортостан; Р.Р. Багаутдинов – начальник отдела муниципальной службы, кадровой и правовой работы администрации муниципального района Ермекеевский район Республики Башкортостан; Б.Н.Хуснутдинов-начальник отдела архитектуры и ЖКХ администрации муниципального района Ермекеевский район Республики Башкортостан;  Главы сельских поселений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«Цель работы Административной комиссии не взыскание штрафов, а формирование  благоприятной среды  для граждан!»    Р.Ф.Хабиров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User_ur</dc:creator>
  <cp:lastModifiedBy>Лиана</cp:lastModifiedBy>
  <cp:revision>29</cp:revision>
  <dcterms:created xsi:type="dcterms:W3CDTF">2019-01-17T07:19:42Z</dcterms:created>
  <dcterms:modified xsi:type="dcterms:W3CDTF">2019-04-30T02:00:23Z</dcterms:modified>
</cp:coreProperties>
</file>